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3"/>
  </p:notesMasterIdLst>
  <p:handoutMasterIdLst>
    <p:handoutMasterId r:id="rId14"/>
  </p:handoutMasterIdLst>
  <p:sldIdLst>
    <p:sldId id="259" r:id="rId2"/>
    <p:sldId id="258" r:id="rId3"/>
    <p:sldId id="260" r:id="rId4"/>
    <p:sldId id="266" r:id="rId5"/>
    <p:sldId id="261" r:id="rId6"/>
    <p:sldId id="262" r:id="rId7"/>
    <p:sldId id="263" r:id="rId8"/>
    <p:sldId id="268" r:id="rId9"/>
    <p:sldId id="269" r:id="rId10"/>
    <p:sldId id="267" r:id="rId11"/>
    <p:sldId id="265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8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3333FF"/>
    <a:srgbClr val="993300"/>
    <a:srgbClr val="FF3300"/>
    <a:srgbClr val="81CC12"/>
    <a:srgbClr val="349CFA"/>
    <a:srgbClr val="3366FF"/>
    <a:srgbClr val="0000FF"/>
    <a:srgbClr val="FF9900"/>
    <a:srgbClr val="E82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423655-99F4-414A-A281-B166C626FBED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D39DCE-FDDD-4C68-8894-D92266AFB0D9}" type="datetime1">
              <a:rPr lang="ru-RU" smtClean="0"/>
              <a:t>26.10.2021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76F51D-0E6E-4A75-A23B-D254C0D52FAE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39109F-FA39-4352-92A9-8AA49B62A697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B8888-E102-45DF-A94C-4B7EAA750ED8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762D60-F5ED-487E-879C-FFEAD324A64B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" sz="800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3" name="Надпись 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" sz="8000">
                <a:solidFill>
                  <a:schemeClr val="tx1"/>
                </a:solidFill>
                <a:effectLst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CCB53E-3003-46EC-9147-1EB4A113050D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A90B4B-F7DE-484E-BCF4-80CF0386CBEA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Рисунок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Рисунок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Текст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6" name="Рисунок 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C53675-63B5-475C-9581-11F28D58B6F8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C7FA24-3B06-42D5-9D27-1B01EF6B8A1A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84A81F-4A8D-4EFF-B3FE-B7FF49A0FE1D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E4FA72-B21F-47D1-986F-7973CEFBCDC2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E23D99-D265-49DC-9C82-B2D75F321266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519514-BEB7-4F29-887F-8F464FC6AC4F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Рисунок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A677EE-D5B7-49AE-9C2F-2BBA7A188D04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EE4904-EB69-4509-980A-A41B9F62C514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90A9C-323C-4429-AE52-049736C99CF5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E08748-9155-4E8C-8B18-D34929B7DA3F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438F62-8E28-4B7D-A8DA-6957C9310073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3F338F7-D97C-4122-9BE8-A78CC781FF6F}" type="datetime1">
              <a:rPr lang="ru-RU" smtClean="0"/>
              <a:t>26.10.2021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o.org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fas.usda.gov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B7248D-43C3-488E-9F49-6EE1614DA0BF}"/>
              </a:ext>
            </a:extLst>
          </p:cNvPr>
          <p:cNvSpPr txBox="1"/>
          <p:nvPr/>
        </p:nvSpPr>
        <p:spPr>
          <a:xfrm>
            <a:off x="154004" y="415371"/>
            <a:ext cx="108284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" sz="5000" dirty="0">
                <a:solidFill>
                  <a:srgbClr val="0070C0"/>
                </a:solidFill>
              </a:rPr>
              <a:t>Прогнозування</a:t>
            </a:r>
            <a:r>
              <a:rPr lang="en-GB" sz="5000" dirty="0">
                <a:solidFill>
                  <a:srgbClr val="0070C0"/>
                </a:solidFill>
              </a:rPr>
              <a:t> US</a:t>
            </a:r>
            <a:r>
              <a:rPr lang="uk-UA" sz="5000" dirty="0">
                <a:solidFill>
                  <a:srgbClr val="0070C0"/>
                </a:solidFill>
              </a:rPr>
              <a:t> </a:t>
            </a:r>
            <a:r>
              <a:rPr lang="en-GB" sz="5000" dirty="0">
                <a:solidFill>
                  <a:srgbClr val="0070C0"/>
                </a:solidFill>
              </a:rPr>
              <a:t>Coffee</a:t>
            </a:r>
            <a:r>
              <a:rPr lang="uk-UA" sz="5000" dirty="0">
                <a:solidFill>
                  <a:srgbClr val="0070C0"/>
                </a:solidFill>
              </a:rPr>
              <a:t> </a:t>
            </a:r>
            <a:r>
              <a:rPr lang="en-GB" sz="5000" dirty="0">
                <a:solidFill>
                  <a:srgbClr val="0070C0"/>
                </a:solidFill>
              </a:rPr>
              <a:t>Futures</a:t>
            </a:r>
            <a:endParaRPr lang="ru-UA" sz="5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C4234-0DFA-40C4-8216-C8EBDF4430B1}"/>
              </a:ext>
            </a:extLst>
          </p:cNvPr>
          <p:cNvSpPr txBox="1"/>
          <p:nvPr/>
        </p:nvSpPr>
        <p:spPr>
          <a:xfrm>
            <a:off x="1066800" y="1550217"/>
            <a:ext cx="9461633" cy="2482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rtl="0">
              <a:lnSpc>
                <a:spcPct val="150000"/>
              </a:lnSpc>
              <a:buNone/>
            </a:pPr>
            <a:r>
              <a:rPr lang="uk-UA" b="1" dirty="0">
                <a:solidFill>
                  <a:srgbClr val="CC3300"/>
                </a:solidFill>
                <a:effectLst/>
                <a:cs typeface="Aldhabi" panose="020B0604020202020204" pitchFamily="2" charset="-78"/>
              </a:rPr>
              <a:t>Дані, </a:t>
            </a:r>
            <a:r>
              <a:rPr lang="uk-UA" b="1" dirty="0">
                <a:solidFill>
                  <a:srgbClr val="CC3300"/>
                </a:solidFill>
                <a:effectLst/>
                <a:cs typeface="Aldhabi" panose="01000000000000000000" pitchFamily="2" charset="-78"/>
              </a:rPr>
              <a:t>використані</a:t>
            </a:r>
            <a:r>
              <a:rPr lang="uk-UA" b="1" dirty="0">
                <a:solidFill>
                  <a:srgbClr val="CC3300"/>
                </a:solidFill>
                <a:effectLst/>
                <a:cs typeface="Aldhabi" panose="020B0604020202020204" pitchFamily="2" charset="-78"/>
              </a:rPr>
              <a:t> в прогнозі</a:t>
            </a:r>
            <a:r>
              <a:rPr lang="ru" b="1" dirty="0">
                <a:solidFill>
                  <a:srgbClr val="CC3300"/>
                </a:solidFill>
                <a:effectLst/>
                <a:cs typeface="Aldhabi" panose="020B0604020202020204" pitchFamily="2" charset="-78"/>
              </a:rPr>
              <a:t>: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US Coffee C Futures</a:t>
            </a:r>
            <a:r>
              <a:rPr lang="ru-RU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 (</a:t>
            </a:r>
            <a:r>
              <a:rPr lang="uk-UA" sz="2200" dirty="0" err="1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арабіка</a:t>
            </a:r>
            <a:r>
              <a:rPr lang="ru-RU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)</a:t>
            </a:r>
            <a:endParaRPr lang="ru" sz="2200" dirty="0">
              <a:solidFill>
                <a:srgbClr val="0070C0"/>
              </a:solidFill>
              <a:effectLst/>
              <a:cs typeface="Aldhabi" panose="020B0604020202020204" pitchFamily="2" charset="-78"/>
            </a:endParaRP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С</a:t>
            </a:r>
            <a:r>
              <a:rPr lang="ru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піввідношення виробництва та споживання кави в світі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К</a:t>
            </a:r>
            <a:r>
              <a:rPr lang="ru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урс бразильского реалу (</a:t>
            </a:r>
            <a:r>
              <a:rPr lang="en-GB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BRL/USD</a:t>
            </a:r>
            <a:r>
              <a:rPr lang="ru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)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uk-UA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Температура повітря </a:t>
            </a:r>
            <a:r>
              <a:rPr lang="ru" sz="2200" dirty="0">
                <a:solidFill>
                  <a:srgbClr val="0070C0"/>
                </a:solidFill>
                <a:effectLst/>
                <a:cs typeface="Aldhabi" panose="020B0604020202020204" pitchFamily="2" charset="-78"/>
              </a:rPr>
              <a:t>в Сан-Паулу (Бразилія)</a:t>
            </a:r>
            <a:endParaRPr lang="ru-UA" sz="22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26CB4-F2A2-4581-8C75-A517F235BAA6}"/>
              </a:ext>
            </a:extLst>
          </p:cNvPr>
          <p:cNvSpPr txBox="1"/>
          <p:nvPr/>
        </p:nvSpPr>
        <p:spPr>
          <a:xfrm>
            <a:off x="1066800" y="4065584"/>
            <a:ext cx="7664115" cy="248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1800" b="1" dirty="0">
                <a:solidFill>
                  <a:srgbClr val="CC3300"/>
                </a:solidFill>
                <a:latin typeface="+mj-lt"/>
              </a:rPr>
              <a:t>Джерела: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uk-UA" sz="2200" dirty="0">
                <a:solidFill>
                  <a:srgbClr val="0070C0"/>
                </a:solidFill>
                <a:latin typeface="+mj-lt"/>
              </a:rPr>
              <a:t>Фінансова платформа </a:t>
            </a:r>
            <a:r>
              <a:rPr lang="en-GB" sz="2200" b="0" i="0" dirty="0">
                <a:solidFill>
                  <a:srgbClr val="0070C0"/>
                </a:solidFill>
                <a:effectLst/>
                <a:latin typeface="+mj-lt"/>
              </a:rPr>
              <a:t>Investing.com</a:t>
            </a:r>
            <a:endParaRPr lang="en-GB" sz="2200" dirty="0">
              <a:solidFill>
                <a:srgbClr val="0070C0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200" dirty="0" err="1">
                <a:solidFill>
                  <a:srgbClr val="0070C0"/>
                </a:solidFill>
                <a:latin typeface="+mj-lt"/>
              </a:rPr>
              <a:t>Meteostat</a:t>
            </a:r>
            <a:r>
              <a:rPr lang="en-GB" sz="2200" dirty="0">
                <a:solidFill>
                  <a:srgbClr val="0070C0"/>
                </a:solidFill>
                <a:latin typeface="+mj-lt"/>
              </a:rPr>
              <a:t> library</a:t>
            </a:r>
            <a:endParaRPr lang="uk-UA" sz="2200" dirty="0">
              <a:solidFill>
                <a:srgbClr val="0070C0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b="0" i="0" dirty="0">
                <a:solidFill>
                  <a:srgbClr val="0070C0"/>
                </a:solidFill>
                <a:effectLst/>
                <a:latin typeface="+mj-lt"/>
              </a:rPr>
              <a:t>International Coffee Organization </a:t>
            </a:r>
            <a:r>
              <a:rPr lang="uk-UA" sz="2200" b="0" i="0" dirty="0">
                <a:solidFill>
                  <a:srgbClr val="0070C0"/>
                </a:solidFill>
                <a:effectLst/>
                <a:latin typeface="+mj-lt"/>
              </a:rPr>
              <a:t>(</a:t>
            </a:r>
            <a:r>
              <a:rPr lang="en-US" sz="2200" b="0" i="0" u="sng" dirty="0">
                <a:solidFill>
                  <a:srgbClr val="0070C0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www.ico.org</a:t>
            </a:r>
            <a:r>
              <a:rPr lang="uk-UA" sz="2200" u="sng" dirty="0">
                <a:solidFill>
                  <a:srgbClr val="0070C0"/>
                </a:solidFill>
                <a:latin typeface="+mj-lt"/>
              </a:rPr>
              <a:t>)</a:t>
            </a:r>
            <a:endParaRPr lang="uk-UA" sz="2200" b="0" i="0" dirty="0">
              <a:solidFill>
                <a:srgbClr val="0070C0"/>
              </a:solidFill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b="0" i="0" dirty="0">
                <a:solidFill>
                  <a:srgbClr val="0070C0"/>
                </a:solidFill>
                <a:effectLst/>
                <a:latin typeface="+mj-lt"/>
              </a:rPr>
              <a:t>U.S. Department of Agriculture</a:t>
            </a:r>
            <a:r>
              <a:rPr lang="uk-UA" sz="2200" b="0" i="0" dirty="0">
                <a:solidFill>
                  <a:srgbClr val="0070C0"/>
                </a:solidFill>
                <a:effectLst/>
                <a:latin typeface="+mj-lt"/>
              </a:rPr>
              <a:t> (</a:t>
            </a:r>
            <a:r>
              <a:rPr lang="en-US" sz="2200" b="0" i="0" u="sng" dirty="0">
                <a:solidFill>
                  <a:srgbClr val="0070C0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www.fas.usda.gov</a:t>
            </a:r>
            <a:r>
              <a:rPr lang="uk-UA" sz="2200" b="0" i="0" u="sng" dirty="0">
                <a:solidFill>
                  <a:srgbClr val="0070C0"/>
                </a:solidFill>
                <a:effectLst/>
                <a:latin typeface="+mj-lt"/>
              </a:rPr>
              <a:t>)</a:t>
            </a:r>
            <a:endParaRPr lang="ru-UA" sz="22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860082-5AEC-4758-B63C-3C75BDE0F40E}"/>
              </a:ext>
            </a:extLst>
          </p:cNvPr>
          <p:cNvSpPr txBox="1"/>
          <p:nvPr/>
        </p:nvSpPr>
        <p:spPr>
          <a:xfrm>
            <a:off x="471936" y="390100"/>
            <a:ext cx="4465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0070C0"/>
                </a:solidFill>
                <a:latin typeface="+mj-lt"/>
              </a:rPr>
              <a:t>Прогнозування</a:t>
            </a:r>
            <a:r>
              <a:rPr lang="en-GB" sz="2000" dirty="0">
                <a:solidFill>
                  <a:srgbClr val="0070C0"/>
                </a:solidFill>
                <a:latin typeface="+mj-lt"/>
              </a:rPr>
              <a:t> </a:t>
            </a:r>
            <a:r>
              <a:rPr lang="uk-UA" sz="2000" dirty="0">
                <a:solidFill>
                  <a:srgbClr val="0070C0"/>
                </a:solidFill>
                <a:latin typeface="+mj-lt"/>
              </a:rPr>
              <a:t>з </a:t>
            </a:r>
            <a:r>
              <a:rPr lang="en-GB" sz="2000" dirty="0" err="1">
                <a:solidFill>
                  <a:srgbClr val="0070C0"/>
                </a:solidFill>
                <a:latin typeface="+mj-lt"/>
              </a:rPr>
              <a:t>KNeighborsRegressor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F04044-8D9A-40F1-A3A3-276BE2455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4" t="27778" r="23437" b="25833"/>
          <a:stretch/>
        </p:blipFill>
        <p:spPr>
          <a:xfrm>
            <a:off x="1514474" y="1234709"/>
            <a:ext cx="8410575" cy="438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9B51D7C3-9B50-47B7-AA46-F73FFD42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55009" y="6148320"/>
            <a:ext cx="2743200" cy="365125"/>
          </a:xfrm>
        </p:spPr>
        <p:txBody>
          <a:bodyPr/>
          <a:lstStyle/>
          <a:p>
            <a:pPr algn="ctr"/>
            <a:r>
              <a:rPr lang="uk-UA" sz="2800" dirty="0">
                <a:solidFill>
                  <a:srgbClr val="0070C0"/>
                </a:solidFill>
              </a:rPr>
              <a:t>Дякую за увагу!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28E20-F572-4916-B89A-7CAB94F9EC8A}"/>
              </a:ext>
            </a:extLst>
          </p:cNvPr>
          <p:cNvSpPr txBox="1"/>
          <p:nvPr/>
        </p:nvSpPr>
        <p:spPr>
          <a:xfrm>
            <a:off x="923768" y="617348"/>
            <a:ext cx="960568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200" dirty="0">
                <a:solidFill>
                  <a:srgbClr val="0070C0"/>
                </a:solidFill>
              </a:rPr>
              <a:t>Висновки:</a:t>
            </a:r>
          </a:p>
          <a:p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Для прогнозування біржових </a:t>
            </a:r>
            <a:r>
              <a:rPr lang="uk-UA" sz="2200" dirty="0" err="1">
                <a:solidFill>
                  <a:schemeClr val="accent2">
                    <a:lumMod val="75000"/>
                  </a:schemeClr>
                </a:solidFill>
              </a:rPr>
              <a:t>котировок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 цілком можливо використовувати інструменти </a:t>
            </a:r>
            <a:r>
              <a:rPr lang="en-GB" sz="2200" dirty="0" err="1">
                <a:solidFill>
                  <a:schemeClr val="accent2">
                    <a:lumMod val="75000"/>
                  </a:schemeClr>
                </a:solidFill>
              </a:rPr>
              <a:t>sklearn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та </a:t>
            </a:r>
            <a:r>
              <a:rPr lang="en-GB" sz="2200" dirty="0" err="1">
                <a:solidFill>
                  <a:schemeClr val="accent2">
                    <a:lumMod val="75000"/>
                  </a:schemeClr>
                </a:solidFill>
              </a:rPr>
              <a:t>sktime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. Слід враховувати специфіку таких прогнозів і якомога глибше вивчати прогнозований ринок, аби вчасно коригувати прогноз з урахуванням змін важливих чинників. Ефективність прогнозів підвищиться якщо комбінувати довгострокові прогнози з короткостроковими.</a:t>
            </a:r>
            <a:endParaRPr lang="ru-UA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D7117-1EE1-4D4D-A192-7A80E63E6625}"/>
              </a:ext>
            </a:extLst>
          </p:cNvPr>
          <p:cNvSpPr txBox="1"/>
          <p:nvPr/>
        </p:nvSpPr>
        <p:spPr>
          <a:xfrm>
            <a:off x="923767" y="3347553"/>
            <a:ext cx="96056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200" dirty="0">
                <a:solidFill>
                  <a:srgbClr val="0070C0"/>
                </a:solidFill>
              </a:rPr>
              <a:t>Ідеї для покращення моделі: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Перерахувати ціну в долари за кілограм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Розрахувати динаміку:</a:t>
            </a:r>
          </a:p>
          <a:p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     - виробництва і споживання кави окремо по Бразилії та В’єтнаму;</a:t>
            </a:r>
          </a:p>
          <a:p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     - різницю цін на </a:t>
            </a:r>
            <a:r>
              <a:rPr lang="uk-UA" sz="2200" dirty="0" err="1">
                <a:solidFill>
                  <a:schemeClr val="accent2">
                    <a:lumMod val="75000"/>
                  </a:schemeClr>
                </a:solidFill>
              </a:rPr>
              <a:t>арабіку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 та </a:t>
            </a:r>
            <a:r>
              <a:rPr lang="uk-UA" sz="2200" dirty="0" err="1">
                <a:solidFill>
                  <a:schemeClr val="accent2">
                    <a:lumMod val="75000"/>
                  </a:schemeClr>
                </a:solidFill>
              </a:rPr>
              <a:t>робусту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;</a:t>
            </a:r>
          </a:p>
          <a:p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     - попиту на каву на найбільших ринках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Додати температуру повітря в </a:t>
            </a:r>
            <a:r>
              <a:rPr lang="uk-UA" sz="2200" dirty="0" err="1">
                <a:solidFill>
                  <a:schemeClr val="accent2">
                    <a:lumMod val="75000"/>
                  </a:schemeClr>
                </a:solidFill>
              </a:rPr>
              <a:t>Мінас-Жерайс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 та Парана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Глибше дослідити можливості </a:t>
            </a:r>
            <a:r>
              <a:rPr lang="en-GB" sz="2200" dirty="0" err="1">
                <a:solidFill>
                  <a:schemeClr val="accent2">
                    <a:lumMod val="75000"/>
                  </a:schemeClr>
                </a:solidFill>
              </a:rPr>
              <a:t>sklearn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та </a:t>
            </a:r>
            <a:r>
              <a:rPr lang="en-GB" sz="2200" dirty="0" err="1">
                <a:solidFill>
                  <a:schemeClr val="accent2">
                    <a:lumMod val="75000"/>
                  </a:schemeClr>
                </a:solidFill>
              </a:rPr>
              <a:t>sktime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uk-UA" sz="22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ru-UA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3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293BFA-A880-445C-AF60-3B3DF010B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9" t="40278" r="38672" b="49917"/>
          <a:stretch/>
        </p:blipFill>
        <p:spPr>
          <a:xfrm>
            <a:off x="567217" y="5271547"/>
            <a:ext cx="5397356" cy="136198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26E06B-D3EA-4720-AFE1-4158415FE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78" t="14722" r="38047" b="58750"/>
          <a:stretch/>
        </p:blipFill>
        <p:spPr>
          <a:xfrm>
            <a:off x="6217812" y="150479"/>
            <a:ext cx="5798592" cy="275211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264F07-79E0-4706-A7FA-DAA16B2EE0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3" t="21677" r="71562" b="51667"/>
          <a:stretch/>
        </p:blipFill>
        <p:spPr>
          <a:xfrm>
            <a:off x="6762455" y="3128210"/>
            <a:ext cx="4856757" cy="3530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9773CE-C643-40CC-B278-A35EE9B2CEFB}"/>
              </a:ext>
            </a:extLst>
          </p:cNvPr>
          <p:cNvSpPr txBox="1"/>
          <p:nvPr/>
        </p:nvSpPr>
        <p:spPr>
          <a:xfrm>
            <a:off x="567216" y="4161447"/>
            <a:ext cx="48567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Точність прогнозів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22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.S. Department of Agriculture</a:t>
            </a:r>
            <a:r>
              <a:rPr lang="uk-UA" sz="2200" b="0" i="0" dirty="0">
                <a:solidFill>
                  <a:schemeClr val="accent2">
                    <a:lumMod val="75000"/>
                  </a:schemeClr>
                </a:solidFill>
                <a:effectLst/>
              </a:rPr>
              <a:t> сягає 97-100%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ru-UA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E2F2E-6862-4E79-BF27-96D9B27ABD65}"/>
              </a:ext>
            </a:extLst>
          </p:cNvPr>
          <p:cNvSpPr txBox="1"/>
          <p:nvPr/>
        </p:nvSpPr>
        <p:spPr>
          <a:xfrm>
            <a:off x="567216" y="3261868"/>
            <a:ext cx="49892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Одиниця виміру: тис. мішків по 60 кг</a:t>
            </a:r>
            <a:endParaRPr lang="ru-UA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888BB3-17F9-4F45-A62B-D2204BAEEAA2}"/>
              </a:ext>
            </a:extLst>
          </p:cNvPr>
          <p:cNvSpPr txBox="1"/>
          <p:nvPr/>
        </p:nvSpPr>
        <p:spPr>
          <a:xfrm>
            <a:off x="541030" y="2052756"/>
            <a:ext cx="55232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200" dirty="0">
                <a:solidFill>
                  <a:schemeClr val="accent2">
                    <a:lumMod val="75000"/>
                  </a:schemeClr>
                </a:solidFill>
              </a:rPr>
              <a:t>Кавовий рік триває з жовтня по вересень (поточний кавовий рік: 10/2020-09/2021)</a:t>
            </a:r>
            <a:endParaRPr lang="ru-UA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E387FD-08D7-4115-A128-2049FA6A8C8C}"/>
              </a:ext>
            </a:extLst>
          </p:cNvPr>
          <p:cNvSpPr txBox="1"/>
          <p:nvPr/>
        </p:nvSpPr>
        <p:spPr>
          <a:xfrm>
            <a:off x="222003" y="224466"/>
            <a:ext cx="58886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dirty="0">
                <a:solidFill>
                  <a:srgbClr val="0070C0"/>
                </a:solidFill>
              </a:rPr>
              <a:t>Виробництво та споживання кави в світі</a:t>
            </a:r>
            <a:endParaRPr lang="ru-UA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7AAD3B9-EED6-4600-A28B-706C9E632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16" t="15417" r="18906" b="69722"/>
          <a:stretch/>
        </p:blipFill>
        <p:spPr>
          <a:xfrm>
            <a:off x="6946084" y="1693950"/>
            <a:ext cx="4996446" cy="23760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2D2B650-7808-4B3D-BA89-DE3D5D09D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03" t="34167" r="19218" b="50972"/>
          <a:stretch/>
        </p:blipFill>
        <p:spPr>
          <a:xfrm>
            <a:off x="6946084" y="4119870"/>
            <a:ext cx="4996446" cy="23760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7DECE6-73C7-4FCB-B675-6CACE814A1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91" t="48215" r="29697" b="18882"/>
          <a:stretch/>
        </p:blipFill>
        <p:spPr>
          <a:xfrm>
            <a:off x="249470" y="197568"/>
            <a:ext cx="6096000" cy="4304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428FF-CF7E-4738-B856-A008510089B4}"/>
              </a:ext>
            </a:extLst>
          </p:cNvPr>
          <p:cNvSpPr txBox="1"/>
          <p:nvPr/>
        </p:nvSpPr>
        <p:spPr>
          <a:xfrm>
            <a:off x="6871900" y="197568"/>
            <a:ext cx="52185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200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В поточному році доля Бразилії у світовому виробництві кави досягла 40% (максимальний рівень з 2004/2005 кавового року).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914A7-DC0F-4B3E-9EF4-BF83E5268568}"/>
              </a:ext>
            </a:extLst>
          </p:cNvPr>
          <p:cNvSpPr txBox="1"/>
          <p:nvPr/>
        </p:nvSpPr>
        <p:spPr>
          <a:xfrm>
            <a:off x="249470" y="4778526"/>
            <a:ext cx="55232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200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Ціна </a:t>
            </a:r>
            <a:r>
              <a:rPr lang="uk-UA" sz="2200" dirty="0" err="1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робусти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 ще ніколи не перевищувала ціну </a:t>
            </a:r>
            <a:r>
              <a:rPr lang="uk-UA" sz="2200" dirty="0" err="1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арабіки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, але різниця поступово зменшується і з 2012 року переважно залишається в коридорі від 0,2 до 0,9 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USD/</a:t>
            </a:r>
            <a:r>
              <a:rPr lang="uk-UA" sz="2200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кг.</a:t>
            </a:r>
          </a:p>
        </p:txBody>
      </p:sp>
    </p:spTree>
    <p:extLst>
      <p:ext uri="{BB962C8B-B14F-4D97-AF65-F5344CB8AC3E}">
        <p14:creationId xmlns:p14="http://schemas.microsoft.com/office/powerpoint/2010/main" val="63696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48806-A76B-49BC-AC4A-86504029762C}"/>
              </a:ext>
            </a:extLst>
          </p:cNvPr>
          <p:cNvSpPr txBox="1"/>
          <p:nvPr/>
        </p:nvSpPr>
        <p:spPr>
          <a:xfrm>
            <a:off x="347054" y="786049"/>
            <a:ext cx="49892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502040204020203" pitchFamily="34" charset="0"/>
              </a:rPr>
              <a:t>Курс бразильського реалу має суттєвий вплив на динаміку </a:t>
            </a:r>
            <a:r>
              <a:rPr lang="uk-UA" sz="2400" dirty="0" err="1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502040204020203" pitchFamily="34" charset="0"/>
              </a:rPr>
              <a:t>котировок</a:t>
            </a:r>
            <a:r>
              <a:rPr lang="uk-UA" sz="2400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502040204020203" pitchFamily="34" charset="0"/>
              </a:rPr>
              <a:t> </a:t>
            </a:r>
            <a:r>
              <a:rPr lang="uk-UA" sz="2400" dirty="0" err="1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502040204020203" pitchFamily="34" charset="0"/>
              </a:rPr>
              <a:t>арабіки</a:t>
            </a:r>
            <a:endParaRPr lang="ru-UA" sz="2400" dirty="0">
              <a:solidFill>
                <a:schemeClr val="accent2">
                  <a:lumMod val="75000"/>
                </a:schemeClr>
              </a:solidFill>
              <a:latin typeface="+mj-lt"/>
              <a:cs typeface="Biome Light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A4FCB7-769F-45DF-8B6A-7A3A0A8D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8" t="37500" r="55937" b="29306"/>
          <a:stretch/>
        </p:blipFill>
        <p:spPr>
          <a:xfrm>
            <a:off x="8281678" y="268010"/>
            <a:ext cx="3421029" cy="35242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4D9DA0-E823-489B-AA6E-7B869FB29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93" t="38472" r="52891" b="38750"/>
          <a:stretch/>
        </p:blipFill>
        <p:spPr>
          <a:xfrm>
            <a:off x="7671890" y="4132540"/>
            <a:ext cx="4030817" cy="24574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8D6EDC-F1FF-473E-909D-123C496A62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50" t="48611" r="26301" b="23401"/>
          <a:stretch/>
        </p:blipFill>
        <p:spPr>
          <a:xfrm>
            <a:off x="389895" y="2390035"/>
            <a:ext cx="6329280" cy="209997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0CEE5D6-D921-4486-8E5A-D6EB9F46AB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26" t="45578" r="26225" b="26434"/>
          <a:stretch/>
        </p:blipFill>
        <p:spPr>
          <a:xfrm>
            <a:off x="389895" y="4490012"/>
            <a:ext cx="6329283" cy="2099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D423F9-F1A0-45BE-B8AB-1A0C11709D0E}"/>
              </a:ext>
            </a:extLst>
          </p:cNvPr>
          <p:cNvSpPr txBox="1"/>
          <p:nvPr/>
        </p:nvSpPr>
        <p:spPr>
          <a:xfrm>
            <a:off x="5984590" y="341696"/>
            <a:ext cx="2167017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uk-UA" sz="3200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Робочий </a:t>
            </a:r>
            <a:r>
              <a:rPr lang="uk-UA" sz="3200" b="1" dirty="0" err="1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rPr>
              <a:t>датасет</a:t>
            </a:r>
            <a:endParaRPr lang="ru-UA" sz="3200" b="1" dirty="0">
              <a:solidFill>
                <a:schemeClr val="accent2">
                  <a:lumMod val="75000"/>
                </a:schemeClr>
              </a:solidFill>
              <a:latin typeface="+mj-lt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0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CD9702-3B82-413C-9B71-F92CCE409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73" t="55511" r="37857" b="23945"/>
          <a:stretch/>
        </p:blipFill>
        <p:spPr>
          <a:xfrm>
            <a:off x="335560" y="1036098"/>
            <a:ext cx="4966234" cy="159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DB63D7-DAAB-4BA4-A9D7-0B40883B3A9A}"/>
              </a:ext>
            </a:extLst>
          </p:cNvPr>
          <p:cNvSpPr txBox="1"/>
          <p:nvPr/>
        </p:nvSpPr>
        <p:spPr>
          <a:xfrm>
            <a:off x="207355" y="81990"/>
            <a:ext cx="39032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000" b="0" i="0" dirty="0">
                <a:solidFill>
                  <a:srgbClr val="C00000"/>
                </a:solidFill>
                <a:effectLst/>
                <a:latin typeface="+mj-lt"/>
              </a:rPr>
              <a:t>Forecasting with </a:t>
            </a:r>
            <a:r>
              <a:rPr lang="en-GB" sz="3000" b="0" i="0" dirty="0" err="1">
                <a:solidFill>
                  <a:srgbClr val="C00000"/>
                </a:solidFill>
                <a:effectLst/>
                <a:latin typeface="+mj-lt"/>
              </a:rPr>
              <a:t>sk</a:t>
            </a:r>
            <a:r>
              <a:rPr lang="en-GB" sz="3000" dirty="0" err="1">
                <a:solidFill>
                  <a:srgbClr val="C00000"/>
                </a:solidFill>
                <a:latin typeface="+mj-lt"/>
              </a:rPr>
              <a:t>learn</a:t>
            </a:r>
            <a:endParaRPr lang="en-GB" sz="3000" b="0" i="0" dirty="0">
              <a:solidFill>
                <a:srgbClr val="C00000"/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7A125-C978-4E0A-A3E0-B4E462FCA913}"/>
              </a:ext>
            </a:extLst>
          </p:cNvPr>
          <p:cNvSpPr txBox="1"/>
          <p:nvPr/>
        </p:nvSpPr>
        <p:spPr>
          <a:xfrm>
            <a:off x="207355" y="2880856"/>
            <a:ext cx="2041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0070C0"/>
                </a:solidFill>
                <a:latin typeface="+mj-lt"/>
              </a:rPr>
              <a:t>Вибір моделі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81352-27BD-43BD-945A-2539EA83F14C}"/>
              </a:ext>
            </a:extLst>
          </p:cNvPr>
          <p:cNvSpPr txBox="1"/>
          <p:nvPr/>
        </p:nvSpPr>
        <p:spPr>
          <a:xfrm>
            <a:off x="207355" y="3280966"/>
            <a:ext cx="4366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>
                <a:solidFill>
                  <a:schemeClr val="accent2">
                    <a:lumMod val="75000"/>
                  </a:schemeClr>
                </a:solidFill>
                <a:latin typeface="+mj-lt"/>
                <a:cs typeface="Biome Light" panose="020B0502040204020203" pitchFamily="34" charset="0"/>
              </a:rPr>
              <a:t>Всі алгоритми перенавчилися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A516C-DB62-48FD-B7F0-4D9E009C5225}"/>
              </a:ext>
            </a:extLst>
          </p:cNvPr>
          <p:cNvSpPr txBox="1"/>
          <p:nvPr/>
        </p:nvSpPr>
        <p:spPr>
          <a:xfrm>
            <a:off x="224093" y="682156"/>
            <a:ext cx="5888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0070C0"/>
                </a:solidFill>
                <a:latin typeface="+mj-lt"/>
              </a:rPr>
              <a:t>Підготовка даних до прогнозування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AB7DB0-5E34-4944-8FED-46192ECF2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03" t="37431" r="52867" b="40795"/>
          <a:stretch/>
        </p:blipFill>
        <p:spPr>
          <a:xfrm>
            <a:off x="335560" y="3875714"/>
            <a:ext cx="4139195" cy="23767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F84F217-6EFD-4442-8F1A-95C75BAD0B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0" t="43425" r="27271" b="29174"/>
          <a:stretch/>
        </p:blipFill>
        <p:spPr>
          <a:xfrm>
            <a:off x="5606694" y="208412"/>
            <a:ext cx="6451842" cy="21538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0983B52-1F73-4EA6-ACD7-A550C5CEEA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90" t="52846" r="27446" b="19876"/>
          <a:stretch/>
        </p:blipFill>
        <p:spPr>
          <a:xfrm>
            <a:off x="5606694" y="2434888"/>
            <a:ext cx="6451842" cy="21538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3CFD86-5A70-4C11-A3F6-9F2590A468DC}"/>
              </a:ext>
            </a:extLst>
          </p:cNvPr>
          <p:cNvSpPr txBox="1"/>
          <p:nvPr/>
        </p:nvSpPr>
        <p:spPr>
          <a:xfrm>
            <a:off x="8200199" y="2692211"/>
            <a:ext cx="2041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latin typeface="+mj-lt"/>
              </a:rPr>
              <a:t>test size = 0,5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AE09F-84FA-41DB-BE3D-34103A5D3466}"/>
              </a:ext>
            </a:extLst>
          </p:cNvPr>
          <p:cNvSpPr txBox="1"/>
          <p:nvPr/>
        </p:nvSpPr>
        <p:spPr>
          <a:xfrm>
            <a:off x="8200199" y="477199"/>
            <a:ext cx="2041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latin typeface="+mj-lt"/>
              </a:rPr>
              <a:t>test size = 0,2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4A56DC6-C32F-4C1F-9F43-742C3C9507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67" t="54573" r="22500" b="21481"/>
          <a:stretch/>
        </p:blipFill>
        <p:spPr>
          <a:xfrm>
            <a:off x="4775200" y="4702266"/>
            <a:ext cx="7283336" cy="19298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ADACCF-E6C6-465B-9375-772047BADBBB}"/>
              </a:ext>
            </a:extLst>
          </p:cNvPr>
          <p:cNvSpPr txBox="1"/>
          <p:nvPr/>
        </p:nvSpPr>
        <p:spPr>
          <a:xfrm>
            <a:off x="7262708" y="4846030"/>
            <a:ext cx="2041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latin typeface="+mj-lt"/>
              </a:rPr>
              <a:t>validation set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422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B9A172-E14D-43C7-A488-7713260ED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8" t="21111" r="27189" b="51250"/>
          <a:stretch/>
        </p:blipFill>
        <p:spPr>
          <a:xfrm>
            <a:off x="4206991" y="3707410"/>
            <a:ext cx="7630583" cy="2573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0A485-89CC-43FB-84B4-09C74C2DE5BF}"/>
              </a:ext>
            </a:extLst>
          </p:cNvPr>
          <p:cNvSpPr txBox="1"/>
          <p:nvPr/>
        </p:nvSpPr>
        <p:spPr>
          <a:xfrm>
            <a:off x="4585526" y="3926891"/>
            <a:ext cx="3839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latin typeface="+mj-lt"/>
              </a:rPr>
              <a:t>test size = 0,</a:t>
            </a:r>
            <a:r>
              <a:rPr lang="uk-UA" sz="2000" dirty="0">
                <a:solidFill>
                  <a:srgbClr val="0070C0"/>
                </a:solidFill>
                <a:latin typeface="+mj-lt"/>
              </a:rPr>
              <a:t>2</a:t>
            </a:r>
          </a:p>
          <a:p>
            <a:r>
              <a:rPr lang="en-GB" sz="2000" dirty="0">
                <a:solidFill>
                  <a:srgbClr val="0070C0"/>
                </a:solidFill>
                <a:latin typeface="+mj-lt"/>
              </a:rPr>
              <a:t>BRL/USD is shifted by 3 months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9AA57F-2FDC-4A7F-852E-47BE1D9F1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94" t="55556" r="56328" b="32916"/>
          <a:stretch/>
        </p:blipFill>
        <p:spPr>
          <a:xfrm>
            <a:off x="746125" y="5008261"/>
            <a:ext cx="3460866" cy="12766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454C58-A6C3-4CF1-983C-133CB585D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8" t="37500" r="27188" b="34861"/>
          <a:stretch/>
        </p:blipFill>
        <p:spPr>
          <a:xfrm>
            <a:off x="354426" y="494978"/>
            <a:ext cx="7630587" cy="25737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8E6BB2-3E6F-4727-BCEF-41C2405C54E3}"/>
              </a:ext>
            </a:extLst>
          </p:cNvPr>
          <p:cNvSpPr txBox="1"/>
          <p:nvPr/>
        </p:nvSpPr>
        <p:spPr>
          <a:xfrm>
            <a:off x="746125" y="709993"/>
            <a:ext cx="3839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70C0"/>
                </a:solidFill>
                <a:latin typeface="+mj-lt"/>
              </a:rPr>
              <a:t>test size = 0,</a:t>
            </a:r>
            <a:r>
              <a:rPr lang="uk-UA" sz="2000" dirty="0">
                <a:solidFill>
                  <a:srgbClr val="0070C0"/>
                </a:solidFill>
                <a:latin typeface="+mj-lt"/>
              </a:rPr>
              <a:t>2</a:t>
            </a:r>
          </a:p>
          <a:p>
            <a:r>
              <a:rPr lang="en-GB" sz="2000" dirty="0">
                <a:solidFill>
                  <a:srgbClr val="0070C0"/>
                </a:solidFill>
                <a:latin typeface="+mj-lt"/>
              </a:rPr>
              <a:t>BRL/USD is not shifted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B06AD0-5D6F-4C29-9C60-9A4523C4CA10}"/>
              </a:ext>
            </a:extLst>
          </p:cNvPr>
          <p:cNvSpPr txBox="1"/>
          <p:nvPr/>
        </p:nvSpPr>
        <p:spPr>
          <a:xfrm>
            <a:off x="9782486" y="1417879"/>
            <a:ext cx="1658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rgbClr val="C00000"/>
                </a:solidFill>
                <a:latin typeface="+mj-lt"/>
              </a:rPr>
              <a:t>validation set</a:t>
            </a:r>
            <a:endParaRPr lang="ru-UA" sz="20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B567BD7-8825-42E2-A951-F1A19A8171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85" t="53333" r="56437" b="35139"/>
          <a:stretch/>
        </p:blipFill>
        <p:spPr>
          <a:xfrm>
            <a:off x="7985013" y="1801018"/>
            <a:ext cx="3460866" cy="1276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38E718-8311-4DC4-B577-6FB9950E5C06}"/>
              </a:ext>
            </a:extLst>
          </p:cNvPr>
          <p:cNvSpPr txBox="1"/>
          <p:nvPr/>
        </p:nvSpPr>
        <p:spPr>
          <a:xfrm>
            <a:off x="746125" y="4594152"/>
            <a:ext cx="1658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+mj-lt"/>
              </a:rPr>
              <a:t>validation set</a:t>
            </a:r>
            <a:endParaRPr lang="ru-UA" sz="20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972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13F84-32C7-4EF9-ADC6-F8F389C1B37E}"/>
              </a:ext>
            </a:extLst>
          </p:cNvPr>
          <p:cNvSpPr txBox="1"/>
          <p:nvPr/>
        </p:nvSpPr>
        <p:spPr>
          <a:xfrm>
            <a:off x="207355" y="81990"/>
            <a:ext cx="39032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000" b="0" i="0" dirty="0">
                <a:solidFill>
                  <a:srgbClr val="C00000"/>
                </a:solidFill>
                <a:effectLst/>
                <a:latin typeface="+mj-lt"/>
              </a:rPr>
              <a:t>Forecasting with </a:t>
            </a:r>
            <a:r>
              <a:rPr lang="en-GB" sz="3000" b="0" i="0" dirty="0" err="1">
                <a:solidFill>
                  <a:srgbClr val="C00000"/>
                </a:solidFill>
                <a:effectLst/>
                <a:latin typeface="+mj-lt"/>
              </a:rPr>
              <a:t>sktime</a:t>
            </a:r>
            <a:endParaRPr lang="en-GB" sz="3000" b="0" i="0" dirty="0">
              <a:solidFill>
                <a:srgbClr val="C00000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3F260-1EEC-4D27-A3A2-1BD4FB73ABA7}"/>
              </a:ext>
            </a:extLst>
          </p:cNvPr>
          <p:cNvSpPr txBox="1"/>
          <p:nvPr/>
        </p:nvSpPr>
        <p:spPr>
          <a:xfrm>
            <a:off x="224093" y="682156"/>
            <a:ext cx="4465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0070C0"/>
                </a:solidFill>
                <a:latin typeface="+mj-lt"/>
              </a:rPr>
              <a:t>Підготовка даних до прогнозування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4CE73A-4BBB-4253-A1A5-A6537C453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04" t="20917" r="31881" b="58410"/>
          <a:stretch/>
        </p:blipFill>
        <p:spPr>
          <a:xfrm>
            <a:off x="224093" y="1321950"/>
            <a:ext cx="7036825" cy="20398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2BACDB-D629-43FB-AFF5-C05B38E38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9" t="41346" r="52454" b="36453"/>
          <a:stretch/>
        </p:blipFill>
        <p:spPr>
          <a:xfrm>
            <a:off x="7901207" y="1321950"/>
            <a:ext cx="3622240" cy="21070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F0008-BA57-44DD-923A-E434FC01C5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98" t="35596" r="41815" b="57039"/>
          <a:stretch/>
        </p:blipFill>
        <p:spPr>
          <a:xfrm>
            <a:off x="938875" y="3601469"/>
            <a:ext cx="5346422" cy="7289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78AD76-7C70-4A0F-8E91-90C78A8DFC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35" t="42961" r="24106" b="34838"/>
          <a:stretch/>
        </p:blipFill>
        <p:spPr>
          <a:xfrm>
            <a:off x="1465752" y="4365850"/>
            <a:ext cx="9468547" cy="24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3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045F32-0F2A-496C-AD3C-CD82AF0D66D8}"/>
              </a:ext>
            </a:extLst>
          </p:cNvPr>
          <p:cNvSpPr txBox="1"/>
          <p:nvPr/>
        </p:nvSpPr>
        <p:spPr>
          <a:xfrm>
            <a:off x="489079" y="389245"/>
            <a:ext cx="4465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0070C0"/>
                </a:solidFill>
                <a:latin typeface="+mj-lt"/>
              </a:rPr>
              <a:t>Прогнозування</a:t>
            </a:r>
            <a:r>
              <a:rPr lang="en-GB" sz="2000" dirty="0">
                <a:solidFill>
                  <a:srgbClr val="0070C0"/>
                </a:solidFill>
                <a:latin typeface="+mj-lt"/>
              </a:rPr>
              <a:t> </a:t>
            </a:r>
            <a:r>
              <a:rPr lang="uk-UA" sz="2000" dirty="0">
                <a:solidFill>
                  <a:srgbClr val="0070C0"/>
                </a:solidFill>
                <a:latin typeface="+mj-lt"/>
              </a:rPr>
              <a:t>з </a:t>
            </a:r>
            <a:r>
              <a:rPr lang="en-GB" sz="2000" dirty="0" err="1">
                <a:solidFill>
                  <a:srgbClr val="0070C0"/>
                </a:solidFill>
                <a:latin typeface="+mj-lt"/>
              </a:rPr>
              <a:t>NaiveForecaster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0A1ACC-3AFD-4D78-B30E-74FADAC9A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34" t="32833" r="24062" b="24479"/>
          <a:stretch/>
        </p:blipFill>
        <p:spPr>
          <a:xfrm>
            <a:off x="1456824" y="1364601"/>
            <a:ext cx="8409600" cy="414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2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003C11-4DD6-4FD0-8280-1AB5FFE51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1" t="21108" r="23828" b="36159"/>
          <a:stretch/>
        </p:blipFill>
        <p:spPr>
          <a:xfrm>
            <a:off x="1477224" y="1386038"/>
            <a:ext cx="8409600" cy="4081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55DFEB-410E-4E9D-99F9-FDFDB4DB47D8}"/>
              </a:ext>
            </a:extLst>
          </p:cNvPr>
          <p:cNvSpPr txBox="1"/>
          <p:nvPr/>
        </p:nvSpPr>
        <p:spPr>
          <a:xfrm>
            <a:off x="489082" y="389246"/>
            <a:ext cx="4465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000" dirty="0">
                <a:solidFill>
                  <a:srgbClr val="0070C0"/>
                </a:solidFill>
                <a:latin typeface="+mj-lt"/>
              </a:rPr>
              <a:t>Прогнозування</a:t>
            </a:r>
            <a:r>
              <a:rPr lang="en-GB" sz="2000" dirty="0">
                <a:solidFill>
                  <a:srgbClr val="0070C0"/>
                </a:solidFill>
                <a:latin typeface="+mj-lt"/>
              </a:rPr>
              <a:t> </a:t>
            </a:r>
            <a:r>
              <a:rPr lang="uk-UA" sz="2000" dirty="0">
                <a:solidFill>
                  <a:srgbClr val="0070C0"/>
                </a:solidFill>
                <a:latin typeface="+mj-lt"/>
              </a:rPr>
              <a:t>з </a:t>
            </a:r>
            <a:r>
              <a:rPr lang="en-GB" sz="2000" dirty="0" err="1">
                <a:solidFill>
                  <a:srgbClr val="0070C0"/>
                </a:solidFill>
                <a:latin typeface="+mj-lt"/>
              </a:rPr>
              <a:t>NaiveForecaster</a:t>
            </a:r>
            <a:endParaRPr lang="ru-UA" sz="20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151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01_TF12214701" id="{56759B6B-9885-49D2-982D-9646159608C0}" vid="{37F740C0-197C-4D7E-9343-79430DBFAB7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{1A35647B-6119-4CC6-9B9F-FC7C67939B11}tf12214701_win32</Template>
  <TotalTime>1982</TotalTime>
  <Words>351</Words>
  <Application>Microsoft Office PowerPoint</Application>
  <PresentationFormat>Широкоэкранный</PresentationFormat>
  <Paragraphs>48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Calibri</vt:lpstr>
      <vt:lpstr>Goudy Old Style</vt:lpstr>
      <vt:lpstr>Times New Roman</vt:lpstr>
      <vt:lpstr>Wingdings</vt:lpstr>
      <vt:lpstr>Wingdings 2</vt:lpstr>
      <vt:lpstr>СланецVTI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 ф’ючерсів на арабіку US Coffee Futures</dc:title>
  <dc:creator>Home</dc:creator>
  <cp:lastModifiedBy>Home</cp:lastModifiedBy>
  <cp:revision>61</cp:revision>
  <dcterms:created xsi:type="dcterms:W3CDTF">2021-10-20T16:01:29Z</dcterms:created>
  <dcterms:modified xsi:type="dcterms:W3CDTF">2021-10-26T14:43:11Z</dcterms:modified>
</cp:coreProperties>
</file>